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57" r:id="rId3"/>
    <p:sldId id="258" r:id="rId4"/>
    <p:sldId id="259" r:id="rId5"/>
    <p:sldId id="260" r:id="rId6"/>
    <p:sldId id="261" r:id="rId7"/>
    <p:sldId id="262" r:id="rId8"/>
    <p:sldId id="263"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86" y="8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10/9/2018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0163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6665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6313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2483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5477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570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6809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027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4586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9391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9113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5059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3107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7772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6184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650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55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10/9/2018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4336504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lifewire.com/history-of-twitter-3288854" TargetMode="External"/><Relationship Id="rId2" Type="http://schemas.openxmlformats.org/officeDocument/2006/relationships/hyperlink" Target="https://www.entrepreneur.com/article/320417" TargetMode="External"/><Relationship Id="rId1" Type="http://schemas.openxmlformats.org/officeDocument/2006/relationships/slideLayout" Target="../slideLayouts/slideLayout2.xml"/><Relationship Id="rId6" Type="http://schemas.openxmlformats.org/officeDocument/2006/relationships/hyperlink" Target="https://news.sky.com/story/trump-banned-from-blocking-twitter-users-from-his-official-account-11383459" TargetMode="External"/><Relationship Id="rId5" Type="http://schemas.openxmlformats.org/officeDocument/2006/relationships/hyperlink" Target="http://time.com/4263227/most-popular-tweets/" TargetMode="External"/><Relationship Id="rId4" Type="http://schemas.openxmlformats.org/officeDocument/2006/relationships/hyperlink" Target="https://en.m.wikipedia.org/wiki/Twitt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9045" y="2920999"/>
            <a:ext cx="8825658" cy="762001"/>
          </a:xfrm>
        </p:spPr>
        <p:txBody>
          <a:bodyPr/>
          <a:lstStyle/>
          <a:p>
            <a:r>
              <a:rPr lang="en-GB" dirty="0">
                <a:solidFill>
                  <a:schemeClr val="accent6">
                    <a:lumMod val="50000"/>
                  </a:schemeClr>
                </a:solidFill>
                <a:latin typeface="Comic Sans MS" panose="030F0702030302020204" pitchFamily="66" charset="0"/>
              </a:rPr>
              <a:t>T</a:t>
            </a:r>
            <a:r>
              <a:rPr lang="en-GB" dirty="0" smtClean="0">
                <a:solidFill>
                  <a:schemeClr val="accent6">
                    <a:lumMod val="50000"/>
                  </a:schemeClr>
                </a:solidFill>
                <a:latin typeface="Comic Sans MS" panose="030F0702030302020204" pitchFamily="66" charset="0"/>
              </a:rPr>
              <a:t>witter</a:t>
            </a:r>
            <a:endParaRPr lang="en-GB" dirty="0">
              <a:solidFill>
                <a:schemeClr val="accent6">
                  <a:lumMod val="50000"/>
                </a:schemeClr>
              </a:solidFill>
              <a:latin typeface="Comic Sans MS" panose="030F0702030302020204" pitchFamily="66" charset="0"/>
            </a:endParaRPr>
          </a:p>
        </p:txBody>
      </p:sp>
      <p:sp>
        <p:nvSpPr>
          <p:cNvPr id="3" name="Subtitle 2"/>
          <p:cNvSpPr>
            <a:spLocks noGrp="1"/>
          </p:cNvSpPr>
          <p:nvPr>
            <p:ph type="subTitle" idx="1"/>
          </p:nvPr>
        </p:nvSpPr>
        <p:spPr>
          <a:xfrm>
            <a:off x="1408955" y="3446061"/>
            <a:ext cx="8825658" cy="874120"/>
          </a:xfrm>
        </p:spPr>
        <p:txBody>
          <a:bodyPr>
            <a:noAutofit/>
          </a:bodyPr>
          <a:lstStyle/>
          <a:p>
            <a:r>
              <a:rPr lang="en-GB" sz="8000" b="1" i="1" u="sng" dirty="0" smtClean="0">
                <a:latin typeface="Palace Script MT" panose="030303020206070C0B05" pitchFamily="66" charset="0"/>
              </a:rPr>
              <a:t>By Sebastian and Sanjay</a:t>
            </a:r>
            <a:endParaRPr lang="en-GB" sz="8000" b="1" i="1" u="sng" dirty="0">
              <a:latin typeface="Palace Script MT" panose="030303020206070C0B05" pitchFamily="66" charset="0"/>
            </a:endParaRPr>
          </a:p>
        </p:txBody>
      </p:sp>
      <p:pic>
        <p:nvPicPr>
          <p:cNvPr id="4" name="Picture 3"/>
          <p:cNvPicPr>
            <a:picLocks noChangeAspect="1"/>
          </p:cNvPicPr>
          <p:nvPr/>
        </p:nvPicPr>
        <p:blipFill>
          <a:blip r:embed="rId2"/>
          <a:stretch>
            <a:fillRect/>
          </a:stretch>
        </p:blipFill>
        <p:spPr>
          <a:xfrm>
            <a:off x="5567784" y="2658661"/>
            <a:ext cx="787400" cy="787400"/>
          </a:xfrm>
          <a:prstGeom prst="rect">
            <a:avLst/>
          </a:prstGeom>
        </p:spPr>
      </p:pic>
    </p:spTree>
    <p:extLst>
      <p:ext uri="{BB962C8B-B14F-4D97-AF65-F5344CB8AC3E}">
        <p14:creationId xmlns:p14="http://schemas.microsoft.com/office/powerpoint/2010/main" val="395725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203624"/>
            <a:ext cx="3187700" cy="1130468"/>
          </a:xfrm>
        </p:spPr>
        <p:txBody>
          <a:bodyPr>
            <a:normAutofit fontScale="90000"/>
          </a:bodyPr>
          <a:lstStyle/>
          <a:p>
            <a:r>
              <a:rPr lang="en-GB" dirty="0" smtClean="0">
                <a:solidFill>
                  <a:schemeClr val="accent6">
                    <a:lumMod val="50000"/>
                  </a:schemeClr>
                </a:solidFill>
              </a:rPr>
              <a:t>The history of twitter</a:t>
            </a:r>
            <a:endParaRPr lang="en-GB" dirty="0">
              <a:solidFill>
                <a:schemeClr val="accent6">
                  <a:lumMod val="50000"/>
                </a:schemeClr>
              </a:solidFill>
            </a:endParaRPr>
          </a:p>
        </p:txBody>
      </p:sp>
      <p:sp>
        <p:nvSpPr>
          <p:cNvPr id="3" name="Content Placeholder 2"/>
          <p:cNvSpPr>
            <a:spLocks noGrp="1"/>
          </p:cNvSpPr>
          <p:nvPr>
            <p:ph idx="1"/>
          </p:nvPr>
        </p:nvSpPr>
        <p:spPr/>
        <p:txBody>
          <a:bodyPr>
            <a:normAutofit/>
          </a:bodyPr>
          <a:lstStyle/>
          <a:p>
            <a:r>
              <a:rPr lang="en-GB" dirty="0" smtClean="0"/>
              <a:t>Twitter began as an idea that  jack Dorsey proposed to Evan Williams in 2006 which is now one of the worlds most used social media platforms.</a:t>
            </a:r>
          </a:p>
          <a:p>
            <a:r>
              <a:rPr lang="en-GB" dirty="0" smtClean="0"/>
              <a:t>In the early stages of twitter it was referred to as “</a:t>
            </a:r>
            <a:r>
              <a:rPr lang="en-GB" i="1" dirty="0" err="1" smtClean="0"/>
              <a:t>twttr</a:t>
            </a:r>
            <a:r>
              <a:rPr lang="en-GB" dirty="0" smtClean="0"/>
              <a:t>” </a:t>
            </a:r>
          </a:p>
          <a:p>
            <a:r>
              <a:rPr lang="en-GB" dirty="0" smtClean="0"/>
              <a:t>The software developer of twitter is Noah glass who came up with the original name </a:t>
            </a:r>
            <a:r>
              <a:rPr lang="en-GB" i="1" dirty="0" err="1" smtClean="0"/>
              <a:t>twttr</a:t>
            </a:r>
            <a:r>
              <a:rPr lang="en-GB" dirty="0" smtClean="0"/>
              <a:t>  which then changed to twitter which is its present name.</a:t>
            </a:r>
          </a:p>
          <a:p>
            <a:pPr marL="0" indent="0">
              <a:buNone/>
            </a:pPr>
            <a:r>
              <a:rPr lang="en-GB" dirty="0" smtClean="0"/>
              <a:t> </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3101" y="1064092"/>
            <a:ext cx="1562100" cy="1270000"/>
          </a:xfrm>
          <a:prstGeom prst="rect">
            <a:avLst/>
          </a:prstGeom>
        </p:spPr>
      </p:pic>
    </p:spTree>
    <p:extLst>
      <p:ext uri="{BB962C8B-B14F-4D97-AF65-F5344CB8AC3E}">
        <p14:creationId xmlns:p14="http://schemas.microsoft.com/office/powerpoint/2010/main" val="113525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0" end="0"/>
                                            </p:txEl>
                                          </p:spTgt>
                                        </p:tgtEl>
                                        <p:attrNameLst>
                                          <p:attrName>r</p:attrName>
                                        </p:attrNameLst>
                                      </p:cBhvr>
                                    </p:animRot>
                                    <p:animRot by="-240000">
                                      <p:cBhvr>
                                        <p:cTn id="7" dur="200" fill="hold">
                                          <p:stCondLst>
                                            <p:cond delay="200"/>
                                          </p:stCondLst>
                                        </p:cTn>
                                        <p:tgtEl>
                                          <p:spTgt spid="3">
                                            <p:txEl>
                                              <p:pRg st="0" end="0"/>
                                            </p:txEl>
                                          </p:spTgt>
                                        </p:tgtEl>
                                        <p:attrNameLst>
                                          <p:attrName>r</p:attrName>
                                        </p:attrNameLst>
                                      </p:cBhvr>
                                    </p:animRot>
                                    <p:animRot by="240000">
                                      <p:cBhvr>
                                        <p:cTn id="8" dur="200" fill="hold">
                                          <p:stCondLst>
                                            <p:cond delay="400"/>
                                          </p:stCondLst>
                                        </p:cTn>
                                        <p:tgtEl>
                                          <p:spTgt spid="3">
                                            <p:txEl>
                                              <p:pRg st="0" end="0"/>
                                            </p:txEl>
                                          </p:spTgt>
                                        </p:tgtEl>
                                        <p:attrNameLst>
                                          <p:attrName>r</p:attrName>
                                        </p:attrNameLst>
                                      </p:cBhvr>
                                    </p:animRot>
                                    <p:animRot by="-240000">
                                      <p:cBhvr>
                                        <p:cTn id="9" dur="200" fill="hold">
                                          <p:stCondLst>
                                            <p:cond delay="600"/>
                                          </p:stCondLst>
                                        </p:cTn>
                                        <p:tgtEl>
                                          <p:spTgt spid="3">
                                            <p:txEl>
                                              <p:pRg st="0" end="0"/>
                                            </p:txEl>
                                          </p:spTgt>
                                        </p:tgtEl>
                                        <p:attrNameLst>
                                          <p:attrName>r</p:attrName>
                                        </p:attrNameLst>
                                      </p:cBhvr>
                                    </p:animRot>
                                    <p:animRot by="120000">
                                      <p:cBhvr>
                                        <p:cTn id="10" dur="200" fill="hold">
                                          <p:stCondLst>
                                            <p:cond delay="80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3">
                                            <p:txEl>
                                              <p:pRg st="1" end="1"/>
                                            </p:txEl>
                                          </p:spTgt>
                                        </p:tgtEl>
                                        <p:attrNameLst>
                                          <p:attrName>r</p:attrName>
                                        </p:attrNameLst>
                                      </p:cBhvr>
                                    </p:animRot>
                                    <p:animRot by="-240000">
                                      <p:cBhvr>
                                        <p:cTn id="15" dur="200" fill="hold">
                                          <p:stCondLst>
                                            <p:cond delay="200"/>
                                          </p:stCondLst>
                                        </p:cTn>
                                        <p:tgtEl>
                                          <p:spTgt spid="3">
                                            <p:txEl>
                                              <p:pRg st="1" end="1"/>
                                            </p:txEl>
                                          </p:spTgt>
                                        </p:tgtEl>
                                        <p:attrNameLst>
                                          <p:attrName>r</p:attrName>
                                        </p:attrNameLst>
                                      </p:cBhvr>
                                    </p:animRot>
                                    <p:animRot by="240000">
                                      <p:cBhvr>
                                        <p:cTn id="16" dur="200" fill="hold">
                                          <p:stCondLst>
                                            <p:cond delay="400"/>
                                          </p:stCondLst>
                                        </p:cTn>
                                        <p:tgtEl>
                                          <p:spTgt spid="3">
                                            <p:txEl>
                                              <p:pRg st="1" end="1"/>
                                            </p:txEl>
                                          </p:spTgt>
                                        </p:tgtEl>
                                        <p:attrNameLst>
                                          <p:attrName>r</p:attrName>
                                        </p:attrNameLst>
                                      </p:cBhvr>
                                    </p:animRot>
                                    <p:animRot by="-240000">
                                      <p:cBhvr>
                                        <p:cTn id="17" dur="200" fill="hold">
                                          <p:stCondLst>
                                            <p:cond delay="600"/>
                                          </p:stCondLst>
                                        </p:cTn>
                                        <p:tgtEl>
                                          <p:spTgt spid="3">
                                            <p:txEl>
                                              <p:pRg st="1" end="1"/>
                                            </p:txEl>
                                          </p:spTgt>
                                        </p:tgtEl>
                                        <p:attrNameLst>
                                          <p:attrName>r</p:attrName>
                                        </p:attrNameLst>
                                      </p:cBhvr>
                                    </p:animRot>
                                    <p:animRot by="120000">
                                      <p:cBhvr>
                                        <p:cTn id="18" dur="200" fill="hold">
                                          <p:stCondLst>
                                            <p:cond delay="800"/>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nodeType="clickEffect">
                                  <p:stCondLst>
                                    <p:cond delay="0"/>
                                  </p:stCondLst>
                                  <p:childTnLst>
                                    <p:animRot by="120000">
                                      <p:cBhvr>
                                        <p:cTn id="22" dur="100" fill="hold">
                                          <p:stCondLst>
                                            <p:cond delay="0"/>
                                          </p:stCondLst>
                                        </p:cTn>
                                        <p:tgtEl>
                                          <p:spTgt spid="3">
                                            <p:txEl>
                                              <p:pRg st="2" end="2"/>
                                            </p:txEl>
                                          </p:spTgt>
                                        </p:tgtEl>
                                        <p:attrNameLst>
                                          <p:attrName>r</p:attrName>
                                        </p:attrNameLst>
                                      </p:cBhvr>
                                    </p:animRot>
                                    <p:animRot by="-240000">
                                      <p:cBhvr>
                                        <p:cTn id="23" dur="200" fill="hold">
                                          <p:stCondLst>
                                            <p:cond delay="200"/>
                                          </p:stCondLst>
                                        </p:cTn>
                                        <p:tgtEl>
                                          <p:spTgt spid="3">
                                            <p:txEl>
                                              <p:pRg st="2" end="2"/>
                                            </p:txEl>
                                          </p:spTgt>
                                        </p:tgtEl>
                                        <p:attrNameLst>
                                          <p:attrName>r</p:attrName>
                                        </p:attrNameLst>
                                      </p:cBhvr>
                                    </p:animRot>
                                    <p:animRot by="240000">
                                      <p:cBhvr>
                                        <p:cTn id="24" dur="200" fill="hold">
                                          <p:stCondLst>
                                            <p:cond delay="400"/>
                                          </p:stCondLst>
                                        </p:cTn>
                                        <p:tgtEl>
                                          <p:spTgt spid="3">
                                            <p:txEl>
                                              <p:pRg st="2" end="2"/>
                                            </p:txEl>
                                          </p:spTgt>
                                        </p:tgtEl>
                                        <p:attrNameLst>
                                          <p:attrName>r</p:attrName>
                                        </p:attrNameLst>
                                      </p:cBhvr>
                                    </p:animRot>
                                    <p:animRot by="-240000">
                                      <p:cBhvr>
                                        <p:cTn id="25" dur="200" fill="hold">
                                          <p:stCondLst>
                                            <p:cond delay="600"/>
                                          </p:stCondLst>
                                        </p:cTn>
                                        <p:tgtEl>
                                          <p:spTgt spid="3">
                                            <p:txEl>
                                              <p:pRg st="2" end="2"/>
                                            </p:txEl>
                                          </p:spTgt>
                                        </p:tgtEl>
                                        <p:attrNameLst>
                                          <p:attrName>r</p:attrName>
                                        </p:attrNameLst>
                                      </p:cBhvr>
                                    </p:animRot>
                                    <p:animRot by="120000">
                                      <p:cBhvr>
                                        <p:cTn id="26" dur="200" fill="hold">
                                          <p:stCondLst>
                                            <p:cond delay="800"/>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3">
                                            <p:txEl>
                                              <p:pRg st="3" end="3"/>
                                            </p:txEl>
                                          </p:spTgt>
                                        </p:tgtEl>
                                        <p:attrNameLst>
                                          <p:attrName>r</p:attrName>
                                        </p:attrNameLst>
                                      </p:cBhvr>
                                    </p:animRot>
                                    <p:animRot by="-240000">
                                      <p:cBhvr>
                                        <p:cTn id="31" dur="200" fill="hold">
                                          <p:stCondLst>
                                            <p:cond delay="200"/>
                                          </p:stCondLst>
                                        </p:cTn>
                                        <p:tgtEl>
                                          <p:spTgt spid="3">
                                            <p:txEl>
                                              <p:pRg st="3" end="3"/>
                                            </p:txEl>
                                          </p:spTgt>
                                        </p:tgtEl>
                                        <p:attrNameLst>
                                          <p:attrName>r</p:attrName>
                                        </p:attrNameLst>
                                      </p:cBhvr>
                                    </p:animRot>
                                    <p:animRot by="240000">
                                      <p:cBhvr>
                                        <p:cTn id="32" dur="200" fill="hold">
                                          <p:stCondLst>
                                            <p:cond delay="400"/>
                                          </p:stCondLst>
                                        </p:cTn>
                                        <p:tgtEl>
                                          <p:spTgt spid="3">
                                            <p:txEl>
                                              <p:pRg st="3" end="3"/>
                                            </p:txEl>
                                          </p:spTgt>
                                        </p:tgtEl>
                                        <p:attrNameLst>
                                          <p:attrName>r</p:attrName>
                                        </p:attrNameLst>
                                      </p:cBhvr>
                                    </p:animRot>
                                    <p:animRot by="-240000">
                                      <p:cBhvr>
                                        <p:cTn id="33" dur="200" fill="hold">
                                          <p:stCondLst>
                                            <p:cond delay="600"/>
                                          </p:stCondLst>
                                        </p:cTn>
                                        <p:tgtEl>
                                          <p:spTgt spid="3">
                                            <p:txEl>
                                              <p:pRg st="3" end="3"/>
                                            </p:txEl>
                                          </p:spTgt>
                                        </p:tgtEl>
                                        <p:attrNameLst>
                                          <p:attrName>r</p:attrName>
                                        </p:attrNameLst>
                                      </p:cBhvr>
                                    </p:animRot>
                                    <p:animRot by="120000">
                                      <p:cBhvr>
                                        <p:cTn id="34"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071032"/>
            <a:ext cx="4749798" cy="1341968"/>
          </a:xfrm>
        </p:spPr>
        <p:txBody>
          <a:bodyPr>
            <a:normAutofit fontScale="90000"/>
          </a:bodyPr>
          <a:lstStyle/>
          <a:p>
            <a:r>
              <a:rPr lang="en-US" dirty="0">
                <a:solidFill>
                  <a:schemeClr val="accent6">
                    <a:lumMod val="50000"/>
                  </a:schemeClr>
                </a:solidFill>
              </a:rPr>
              <a:t>Top 3 most followed people on twitter </a:t>
            </a:r>
            <a:endParaRPr lang="en-GB" dirty="0">
              <a:solidFill>
                <a:schemeClr val="accent6">
                  <a:lumMod val="50000"/>
                </a:schemeClr>
              </a:solidFill>
            </a:endParaRPr>
          </a:p>
        </p:txBody>
      </p:sp>
      <p:sp>
        <p:nvSpPr>
          <p:cNvPr id="3" name="Content Placeholder 2"/>
          <p:cNvSpPr>
            <a:spLocks noGrp="1"/>
          </p:cNvSpPr>
          <p:nvPr>
            <p:ph idx="1"/>
          </p:nvPr>
        </p:nvSpPr>
        <p:spPr/>
        <p:txBody>
          <a:bodyPr/>
          <a:lstStyle/>
          <a:p>
            <a:pPr marL="0" indent="0">
              <a:buNone/>
            </a:pPr>
            <a:r>
              <a:rPr lang="en-GB" dirty="0" smtClean="0"/>
              <a:t>1. </a:t>
            </a:r>
            <a:r>
              <a:rPr lang="en-GB" dirty="0"/>
              <a:t>K</a:t>
            </a:r>
            <a:r>
              <a:rPr lang="en-GB" dirty="0" smtClean="0"/>
              <a:t>aty Perry (@</a:t>
            </a:r>
            <a:r>
              <a:rPr lang="en-GB" dirty="0" err="1" smtClean="0"/>
              <a:t>katyperry</a:t>
            </a:r>
            <a:r>
              <a:rPr lang="en-GB" dirty="0" smtClean="0"/>
              <a:t>) - 107million followers</a:t>
            </a:r>
          </a:p>
          <a:p>
            <a:pPr marL="0" indent="0">
              <a:buNone/>
            </a:pPr>
            <a:r>
              <a:rPr lang="en-GB" dirty="0" smtClean="0"/>
              <a:t>2. Justin Bieber (@</a:t>
            </a:r>
            <a:r>
              <a:rPr lang="en-GB" dirty="0" err="1" smtClean="0"/>
              <a:t>justinbieber</a:t>
            </a:r>
            <a:r>
              <a:rPr lang="en-GB" dirty="0" smtClean="0"/>
              <a:t>) -104 million followers</a:t>
            </a:r>
          </a:p>
          <a:p>
            <a:pPr marL="0" indent="0">
              <a:buNone/>
            </a:pPr>
            <a:r>
              <a:rPr lang="en-GB" dirty="0" smtClean="0"/>
              <a:t>3. </a:t>
            </a:r>
            <a:r>
              <a:rPr lang="en-GB" dirty="0" err="1" smtClean="0"/>
              <a:t>BarackObama</a:t>
            </a:r>
            <a:r>
              <a:rPr lang="en-GB" dirty="0" smtClean="0"/>
              <a:t> (@</a:t>
            </a:r>
            <a:r>
              <a:rPr lang="en-GB" dirty="0" err="1" smtClean="0"/>
              <a:t>BarackObama</a:t>
            </a:r>
            <a:r>
              <a:rPr lang="en-GB" dirty="0" smtClean="0"/>
              <a:t>) – 102 million followers </a:t>
            </a:r>
          </a:p>
          <a:p>
            <a:endParaRPr lang="en-GB" dirty="0" smtClean="0"/>
          </a:p>
          <a:p>
            <a:endParaRPr lang="en-GB" dirty="0" smtClean="0"/>
          </a:p>
          <a:p>
            <a:pPr marL="0" indent="0">
              <a:buNone/>
            </a:pPr>
            <a:endParaRPr lang="en-GB" dirty="0" smtClean="0"/>
          </a:p>
        </p:txBody>
      </p:sp>
    </p:spTree>
    <p:extLst>
      <p:ext uri="{BB962C8B-B14F-4D97-AF65-F5344CB8AC3E}">
        <p14:creationId xmlns:p14="http://schemas.microsoft.com/office/powerpoint/2010/main" val="2741590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6">
                    <a:lumMod val="50000"/>
                  </a:schemeClr>
                </a:solidFill>
                <a:latin typeface="Comic Sans MS" panose="030F0702030302020204" pitchFamily="66" charset="0"/>
              </a:rPr>
              <a:t>The Most Popular Tweet</a:t>
            </a:r>
            <a:endParaRPr lang="en-GB" dirty="0">
              <a:solidFill>
                <a:schemeClr val="accent6">
                  <a:lumMod val="50000"/>
                </a:schemeClr>
              </a:solidFill>
              <a:latin typeface="Comic Sans MS" panose="030F0702030302020204" pitchFamily="66" charset="0"/>
            </a:endParaRPr>
          </a:p>
        </p:txBody>
      </p:sp>
      <p:sp>
        <p:nvSpPr>
          <p:cNvPr id="3" name="Content Placeholder 2"/>
          <p:cNvSpPr>
            <a:spLocks noGrp="1"/>
          </p:cNvSpPr>
          <p:nvPr>
            <p:ph idx="1"/>
          </p:nvPr>
        </p:nvSpPr>
        <p:spPr>
          <a:xfrm>
            <a:off x="4813299" y="2556932"/>
            <a:ext cx="6083297" cy="2954868"/>
          </a:xfrm>
        </p:spPr>
        <p:txBody>
          <a:bodyPr>
            <a:normAutofit fontScale="92500" lnSpcReduction="10000"/>
          </a:bodyPr>
          <a:lstStyle/>
          <a:p>
            <a:r>
              <a:rPr lang="en-GB" dirty="0" smtClean="0"/>
              <a:t>The most popular tweet is on Ellen DeGeneres’ twitter. At the moment of writing this, the tweet has 2.4 million likes and 3.3 million retweets.</a:t>
            </a:r>
            <a:r>
              <a:rPr lang="en-GB" dirty="0"/>
              <a:t> </a:t>
            </a:r>
          </a:p>
          <a:p>
            <a:r>
              <a:rPr lang="en-GB" dirty="0" smtClean="0"/>
              <a:t>It is a selfie from the Academy Awards which includes Bradley Cooper, Lupita </a:t>
            </a:r>
            <a:r>
              <a:rPr lang="en-GB" dirty="0" err="1" smtClean="0"/>
              <a:t>Nying’o</a:t>
            </a:r>
            <a:r>
              <a:rPr lang="en-GB" dirty="0" smtClean="0"/>
              <a:t>, Jennifer Lawrence, Brad Pitt, </a:t>
            </a:r>
            <a:r>
              <a:rPr lang="en-GB" dirty="0"/>
              <a:t>K</a:t>
            </a:r>
            <a:r>
              <a:rPr lang="en-GB" dirty="0" smtClean="0"/>
              <a:t>evin Spacey and other extremely famous people. This post reportedly includes a product placement for Samsung’s Galaxy phone.</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2136" y="2556932"/>
            <a:ext cx="3421163" cy="3603625"/>
          </a:xfrm>
          <a:prstGeom prst="rect">
            <a:avLst/>
          </a:prstGeom>
        </p:spPr>
      </p:pic>
    </p:spTree>
    <p:extLst>
      <p:ext uri="{BB962C8B-B14F-4D97-AF65-F5344CB8AC3E}">
        <p14:creationId xmlns:p14="http://schemas.microsoft.com/office/powerpoint/2010/main" val="2839416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3166239" cy="1303867"/>
          </a:xfrm>
        </p:spPr>
        <p:txBody>
          <a:bodyPr>
            <a:normAutofit fontScale="90000"/>
          </a:bodyPr>
          <a:lstStyle/>
          <a:p>
            <a:r>
              <a:rPr lang="en-GB" dirty="0">
                <a:solidFill>
                  <a:schemeClr val="accent6">
                    <a:lumMod val="50000"/>
                  </a:schemeClr>
                </a:solidFill>
                <a:latin typeface="Comic Sans MS" panose="030F0702030302020204" pitchFamily="66" charset="0"/>
              </a:rPr>
              <a:t>V</a:t>
            </a:r>
            <a:r>
              <a:rPr lang="en-GB" dirty="0" smtClean="0">
                <a:solidFill>
                  <a:schemeClr val="accent6">
                    <a:lumMod val="50000"/>
                  </a:schemeClr>
                </a:solidFill>
                <a:latin typeface="Comic Sans MS" panose="030F0702030302020204" pitchFamily="66" charset="0"/>
              </a:rPr>
              <a:t>erification</a:t>
            </a:r>
            <a:endParaRPr lang="en-GB" dirty="0">
              <a:solidFill>
                <a:schemeClr val="accent6">
                  <a:lumMod val="50000"/>
                </a:schemeClr>
              </a:solidFill>
              <a:latin typeface="Comic Sans MS" panose="030F0702030302020204" pitchFamily="66" charset="0"/>
            </a:endParaRPr>
          </a:p>
        </p:txBody>
      </p:sp>
      <p:sp>
        <p:nvSpPr>
          <p:cNvPr id="3" name="Content Placeholder 2"/>
          <p:cNvSpPr>
            <a:spLocks noGrp="1"/>
          </p:cNvSpPr>
          <p:nvPr>
            <p:ph idx="1"/>
          </p:nvPr>
        </p:nvSpPr>
        <p:spPr/>
        <p:txBody>
          <a:bodyPr/>
          <a:lstStyle/>
          <a:p>
            <a:r>
              <a:rPr lang="en-GB" dirty="0" smtClean="0"/>
              <a:t>Twitter’s account verification marks profiles with a blue tick badge. It is given to famous celebrities and public figures or those at risk of impersonation.</a:t>
            </a:r>
          </a:p>
          <a:p>
            <a:r>
              <a:rPr lang="en-GB" dirty="0" smtClean="0"/>
              <a:t>Today there are about 305 thousand verified accounts.</a:t>
            </a:r>
          </a:p>
          <a:p>
            <a:r>
              <a:rPr lang="en-GB" dirty="0" smtClean="0"/>
              <a:t>Twitter’s @verified account automatically follows all verified users.</a:t>
            </a:r>
            <a:endParaRPr lang="en-GB" dirty="0"/>
          </a:p>
        </p:txBody>
      </p:sp>
      <p:pic>
        <p:nvPicPr>
          <p:cNvPr id="4" name="Picture 3"/>
          <p:cNvPicPr>
            <a:picLocks noChangeAspect="1"/>
          </p:cNvPicPr>
          <p:nvPr/>
        </p:nvPicPr>
        <p:blipFill>
          <a:blip r:embed="rId2"/>
          <a:stretch>
            <a:fillRect/>
          </a:stretch>
        </p:blipFill>
        <p:spPr>
          <a:xfrm>
            <a:off x="4339897" y="1367463"/>
            <a:ext cx="914401" cy="533203"/>
          </a:xfrm>
          <a:prstGeom prst="rect">
            <a:avLst/>
          </a:prstGeom>
        </p:spPr>
      </p:pic>
    </p:spTree>
    <p:extLst>
      <p:ext uri="{BB962C8B-B14F-4D97-AF65-F5344CB8AC3E}">
        <p14:creationId xmlns:p14="http://schemas.microsoft.com/office/powerpoint/2010/main" val="2210297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728132"/>
            <a:ext cx="4522075" cy="1303867"/>
          </a:xfrm>
        </p:spPr>
        <p:txBody>
          <a:bodyPr>
            <a:normAutofit fontScale="90000"/>
          </a:bodyPr>
          <a:lstStyle/>
          <a:p>
            <a:r>
              <a:rPr lang="en-GB" dirty="0" smtClean="0">
                <a:solidFill>
                  <a:schemeClr val="accent6">
                    <a:lumMod val="50000"/>
                  </a:schemeClr>
                </a:solidFill>
              </a:rPr>
              <a:t/>
            </a:r>
            <a:br>
              <a:rPr lang="en-GB" dirty="0" smtClean="0">
                <a:solidFill>
                  <a:schemeClr val="accent6">
                    <a:lumMod val="50000"/>
                  </a:schemeClr>
                </a:solidFill>
              </a:rPr>
            </a:br>
            <a:r>
              <a:rPr lang="en-GB" dirty="0" smtClean="0">
                <a:solidFill>
                  <a:schemeClr val="accent6">
                    <a:lumMod val="50000"/>
                  </a:schemeClr>
                </a:solidFill>
                <a:latin typeface="Comic Sans MS" panose="030F0702030302020204" pitchFamily="66" charset="0"/>
              </a:rPr>
              <a:t>Not being able to block other users</a:t>
            </a:r>
            <a:endParaRPr lang="en-GB" dirty="0">
              <a:solidFill>
                <a:schemeClr val="accent6">
                  <a:lumMod val="50000"/>
                </a:schemeClr>
              </a:solidFill>
              <a:latin typeface="Comic Sans MS" panose="030F0702030302020204" pitchFamily="66" charset="0"/>
            </a:endParaRPr>
          </a:p>
        </p:txBody>
      </p:sp>
      <p:sp>
        <p:nvSpPr>
          <p:cNvPr id="3" name="Content Placeholder 2"/>
          <p:cNvSpPr>
            <a:spLocks noGrp="1"/>
          </p:cNvSpPr>
          <p:nvPr>
            <p:ph idx="1"/>
          </p:nvPr>
        </p:nvSpPr>
        <p:spPr>
          <a:xfrm>
            <a:off x="1295401" y="2556932"/>
            <a:ext cx="4978399" cy="3318936"/>
          </a:xfrm>
        </p:spPr>
        <p:txBody>
          <a:bodyPr>
            <a:normAutofit/>
          </a:bodyPr>
          <a:lstStyle/>
          <a:p>
            <a:r>
              <a:rPr lang="en-GB" dirty="0" smtClean="0"/>
              <a:t>Turns out, due to Donald Trump’s and other government officials’ twitter accounts are being considered to be public forums, blocking twitter users for their political views means violating their rights to free speech, therefore it is not allowed to block others on these accounts.</a:t>
            </a:r>
            <a:endParaRPr lang="en-GB" dirty="0"/>
          </a:p>
        </p:txBody>
      </p:sp>
      <p:pic>
        <p:nvPicPr>
          <p:cNvPr id="4" name="Picture 3"/>
          <p:cNvPicPr>
            <a:picLocks noChangeAspect="1"/>
          </p:cNvPicPr>
          <p:nvPr/>
        </p:nvPicPr>
        <p:blipFill>
          <a:blip r:embed="rId2"/>
          <a:stretch>
            <a:fillRect/>
          </a:stretch>
        </p:blipFill>
        <p:spPr>
          <a:xfrm>
            <a:off x="6273800" y="2743201"/>
            <a:ext cx="4241800" cy="2311400"/>
          </a:xfrm>
          <a:prstGeom prst="rect">
            <a:avLst/>
          </a:prstGeom>
        </p:spPr>
      </p:pic>
    </p:spTree>
    <p:extLst>
      <p:ext uri="{BB962C8B-B14F-4D97-AF65-F5344CB8AC3E}">
        <p14:creationId xmlns:p14="http://schemas.microsoft.com/office/powerpoint/2010/main" val="3119089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6">
                    <a:lumMod val="50000"/>
                  </a:schemeClr>
                </a:solidFill>
                <a:latin typeface="Comic Sans MS" panose="030F0702030302020204" pitchFamily="66" charset="0"/>
              </a:rPr>
              <a:t>Random</a:t>
            </a:r>
            <a:r>
              <a:rPr lang="en-GB" dirty="0" smtClean="0">
                <a:latin typeface="Comic Sans MS" panose="030F0702030302020204" pitchFamily="66" charset="0"/>
              </a:rPr>
              <a:t> </a:t>
            </a:r>
            <a:r>
              <a:rPr lang="en-GB" dirty="0" smtClean="0">
                <a:solidFill>
                  <a:schemeClr val="accent6">
                    <a:lumMod val="50000"/>
                  </a:schemeClr>
                </a:solidFill>
                <a:latin typeface="Comic Sans MS" panose="030F0702030302020204" pitchFamily="66" charset="0"/>
              </a:rPr>
              <a:t>facts </a:t>
            </a:r>
            <a:endParaRPr lang="en-GB" dirty="0">
              <a:solidFill>
                <a:schemeClr val="accent6">
                  <a:lumMod val="50000"/>
                </a:schemeClr>
              </a:solidFill>
              <a:latin typeface="Comic Sans MS" panose="030F0702030302020204" pitchFamily="66" charset="0"/>
            </a:endParaRPr>
          </a:p>
        </p:txBody>
      </p:sp>
      <p:sp>
        <p:nvSpPr>
          <p:cNvPr id="3" name="Content Placeholder 2"/>
          <p:cNvSpPr>
            <a:spLocks noGrp="1"/>
          </p:cNvSpPr>
          <p:nvPr>
            <p:ph idx="1"/>
          </p:nvPr>
        </p:nvSpPr>
        <p:spPr/>
        <p:txBody>
          <a:bodyPr/>
          <a:lstStyle/>
          <a:p>
            <a:r>
              <a:rPr lang="en-GB" dirty="0" smtClean="0"/>
              <a:t>The first ever tweet was posted on 21</a:t>
            </a:r>
            <a:r>
              <a:rPr lang="en-GB" baseline="30000" dirty="0" smtClean="0"/>
              <a:t>st</a:t>
            </a:r>
            <a:r>
              <a:rPr lang="en-GB" dirty="0" smtClean="0"/>
              <a:t> march, 2006 by Jack Dorsey at 9:50 pm and it read: “just setting up my </a:t>
            </a:r>
            <a:r>
              <a:rPr lang="en-GB" dirty="0" err="1" smtClean="0"/>
              <a:t>twttr</a:t>
            </a:r>
            <a:r>
              <a:rPr lang="en-GB" dirty="0" smtClean="0"/>
              <a:t>”</a:t>
            </a:r>
          </a:p>
          <a:p>
            <a:r>
              <a:rPr lang="en-US" dirty="0"/>
              <a:t>Today, around 500 million tweets are dispatched into the </a:t>
            </a:r>
            <a:r>
              <a:rPr lang="en-US" dirty="0" err="1"/>
              <a:t>Twitterverse</a:t>
            </a:r>
            <a:r>
              <a:rPr lang="en-US" dirty="0"/>
              <a:t> every 24 hours </a:t>
            </a:r>
            <a:r>
              <a:rPr lang="en-GB" dirty="0" smtClean="0"/>
              <a:t>.</a:t>
            </a:r>
          </a:p>
          <a:p>
            <a:r>
              <a:rPr lang="en-GB" dirty="0" smtClean="0"/>
              <a:t>There are around 200 billion tweets published in a single year. </a:t>
            </a:r>
          </a:p>
          <a:p>
            <a:endParaRPr lang="en-GB" dirty="0" smtClean="0"/>
          </a:p>
          <a:p>
            <a:endParaRPr lang="en-GB" dirty="0"/>
          </a:p>
        </p:txBody>
      </p:sp>
    </p:spTree>
    <p:extLst>
      <p:ext uri="{BB962C8B-B14F-4D97-AF65-F5344CB8AC3E}">
        <p14:creationId xmlns:p14="http://schemas.microsoft.com/office/powerpoint/2010/main" val="2143091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6">
                    <a:lumMod val="50000"/>
                  </a:schemeClr>
                </a:solidFill>
                <a:latin typeface="Comic Sans MS" panose="030F0702030302020204" pitchFamily="66" charset="0"/>
              </a:rPr>
              <a:t>Reference </a:t>
            </a:r>
            <a:endParaRPr lang="en-GB" dirty="0">
              <a:solidFill>
                <a:schemeClr val="accent6">
                  <a:lumMod val="50000"/>
                </a:schemeClr>
              </a:solidFill>
              <a:latin typeface="Comic Sans MS" panose="030F0702030302020204" pitchFamily="66" charset="0"/>
            </a:endParaRPr>
          </a:p>
        </p:txBody>
      </p:sp>
      <p:sp>
        <p:nvSpPr>
          <p:cNvPr id="3" name="Content Placeholder 2"/>
          <p:cNvSpPr>
            <a:spLocks noGrp="1"/>
          </p:cNvSpPr>
          <p:nvPr>
            <p:ph idx="1"/>
          </p:nvPr>
        </p:nvSpPr>
        <p:spPr/>
        <p:txBody>
          <a:bodyPr/>
          <a:lstStyle/>
          <a:p>
            <a:r>
              <a:rPr lang="en-GB" dirty="0">
                <a:solidFill>
                  <a:schemeClr val="accent3"/>
                </a:solidFill>
                <a:hlinkClick r:id="rId2"/>
              </a:rPr>
              <a:t>https://</a:t>
            </a:r>
            <a:r>
              <a:rPr lang="en-GB" dirty="0" smtClean="0">
                <a:solidFill>
                  <a:schemeClr val="accent3"/>
                </a:solidFill>
                <a:hlinkClick r:id="rId2"/>
              </a:rPr>
              <a:t>www.entrepreneur.com/article/320417</a:t>
            </a:r>
            <a:endParaRPr lang="en-GB" dirty="0" smtClean="0">
              <a:solidFill>
                <a:schemeClr val="accent3"/>
              </a:solidFill>
            </a:endParaRPr>
          </a:p>
          <a:p>
            <a:r>
              <a:rPr lang="en-GB" dirty="0" smtClean="0">
                <a:solidFill>
                  <a:schemeClr val="accent3"/>
                </a:solidFill>
                <a:hlinkClick r:id="rId3"/>
              </a:rPr>
              <a:t>https://www.lifewire.com/history-of-twitter-3288854</a:t>
            </a:r>
            <a:endParaRPr lang="en-GB" dirty="0" smtClean="0">
              <a:solidFill>
                <a:schemeClr val="accent3"/>
              </a:solidFill>
            </a:endParaRPr>
          </a:p>
          <a:p>
            <a:r>
              <a:rPr lang="en-GB" dirty="0" smtClean="0">
                <a:solidFill>
                  <a:schemeClr val="accent3"/>
                </a:solidFill>
                <a:hlinkClick r:id="rId4"/>
              </a:rPr>
              <a:t>https://en.m.Wikipedia.org/wiki/Twitter</a:t>
            </a:r>
            <a:endParaRPr lang="en-GB" dirty="0" smtClean="0">
              <a:solidFill>
                <a:schemeClr val="accent3"/>
              </a:solidFill>
            </a:endParaRPr>
          </a:p>
          <a:p>
            <a:r>
              <a:rPr lang="en-GB" dirty="0">
                <a:solidFill>
                  <a:schemeClr val="accent3"/>
                </a:solidFill>
                <a:hlinkClick r:id="rId5"/>
              </a:rPr>
              <a:t>http://time.com/4263227/most-popular-tweets</a:t>
            </a:r>
            <a:r>
              <a:rPr lang="en-GB" dirty="0" smtClean="0">
                <a:solidFill>
                  <a:schemeClr val="accent3"/>
                </a:solidFill>
                <a:hlinkClick r:id="rId5"/>
              </a:rPr>
              <a:t>/</a:t>
            </a:r>
            <a:endParaRPr lang="en-GB" dirty="0">
              <a:solidFill>
                <a:schemeClr val="accent3"/>
              </a:solidFill>
            </a:endParaRPr>
          </a:p>
          <a:p>
            <a:r>
              <a:rPr lang="en-GB" dirty="0" smtClean="0">
                <a:solidFill>
                  <a:schemeClr val="accent3"/>
                </a:solidFill>
                <a:hlinkClick r:id="rId6"/>
              </a:rPr>
              <a:t>https://news.sky.com/story/trump-banned-from-blocking-twitter-users-from-his-official-account-11383459</a:t>
            </a:r>
            <a:endParaRPr lang="en-GB" dirty="0" smtClean="0">
              <a:solidFill>
                <a:schemeClr val="accent3"/>
              </a:solidFill>
            </a:endParaRPr>
          </a:p>
          <a:p>
            <a:endParaRPr lang="en-GB" dirty="0" smtClean="0">
              <a:solidFill>
                <a:schemeClr val="accent3"/>
              </a:solidFill>
            </a:endParaRPr>
          </a:p>
        </p:txBody>
      </p:sp>
    </p:spTree>
    <p:extLst>
      <p:ext uri="{BB962C8B-B14F-4D97-AF65-F5344CB8AC3E}">
        <p14:creationId xmlns:p14="http://schemas.microsoft.com/office/powerpoint/2010/main" val="451856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Thank you for listening </a:t>
            </a:r>
            <a:endParaRPr lang="en-GB" dirty="0"/>
          </a:p>
        </p:txBody>
      </p:sp>
      <p:sp>
        <p:nvSpPr>
          <p:cNvPr id="3" name="Subtitle 2"/>
          <p:cNvSpPr>
            <a:spLocks noGrp="1"/>
          </p:cNvSpPr>
          <p:nvPr>
            <p:ph type="subTitle" idx="1"/>
          </p:nvPr>
        </p:nvSpPr>
        <p:spPr>
          <a:xfrm>
            <a:off x="2953258" y="3657597"/>
            <a:ext cx="6293947" cy="1213948"/>
          </a:xfrm>
        </p:spPr>
        <p:txBody>
          <a:bodyPr/>
          <a:lstStyle/>
          <a:p>
            <a:endParaRPr lang="en-GB" dirty="0" smtClean="0"/>
          </a:p>
          <a:p>
            <a:r>
              <a:rPr lang="en-GB" dirty="0" smtClean="0"/>
              <a:t>By </a:t>
            </a:r>
            <a:r>
              <a:rPr lang="en-GB" dirty="0"/>
              <a:t>S</a:t>
            </a:r>
            <a:r>
              <a:rPr lang="en-GB" dirty="0" smtClean="0"/>
              <a:t>anjay and </a:t>
            </a:r>
            <a:r>
              <a:rPr lang="en-GB" sz="1600" dirty="0" smtClean="0">
                <a:latin typeface="Comic Sans MS" panose="030F0702030302020204" pitchFamily="66" charset="0"/>
              </a:rPr>
              <a:t>Sebastian </a:t>
            </a:r>
            <a:endParaRPr lang="en-GB" sz="1600" dirty="0">
              <a:latin typeface="Comic Sans MS" panose="030F0702030302020204" pitchFamily="66" charset="0"/>
            </a:endParaRPr>
          </a:p>
        </p:txBody>
      </p:sp>
    </p:spTree>
    <p:extLst>
      <p:ext uri="{BB962C8B-B14F-4D97-AF65-F5344CB8AC3E}">
        <p14:creationId xmlns:p14="http://schemas.microsoft.com/office/powerpoint/2010/main" val="394982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173</TotalTime>
  <Words>369</Words>
  <Application>Microsoft Office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Comic Sans MS</vt:lpstr>
      <vt:lpstr>Garamond</vt:lpstr>
      <vt:lpstr>Palace Script MT</vt:lpstr>
      <vt:lpstr>Organic</vt:lpstr>
      <vt:lpstr>Twitter</vt:lpstr>
      <vt:lpstr>The history of twitter</vt:lpstr>
      <vt:lpstr>Top 3 most followed people on twitter </vt:lpstr>
      <vt:lpstr>The Most Popular Tweet</vt:lpstr>
      <vt:lpstr>Verification</vt:lpstr>
      <vt:lpstr> Not being able to block other users</vt:lpstr>
      <vt:lpstr>Random facts </vt:lpstr>
      <vt:lpstr>Reference </vt:lpstr>
      <vt:lpstr>Thank you for listening </vt:lpstr>
    </vt:vector>
  </TitlesOfParts>
  <Company>Edinburgh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dc:title>
  <dc:creator>Blinera Statovci ec1824083</dc:creator>
  <cp:lastModifiedBy>Sebastian Andrejev ec1705169</cp:lastModifiedBy>
  <cp:revision>18</cp:revision>
  <dcterms:created xsi:type="dcterms:W3CDTF">2018-09-18T09:09:48Z</dcterms:created>
  <dcterms:modified xsi:type="dcterms:W3CDTF">2018-10-09T08:29:28Z</dcterms:modified>
</cp:coreProperties>
</file>